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Montserrat"/>
      <p:regular r:id="rId54"/>
      <p:bold r:id="rId55"/>
      <p:italic r:id="rId56"/>
      <p:boldItalic r:id="rId57"/>
    </p:embeddedFont>
    <p:embeddedFont>
      <p:font typeface="Lato"/>
      <p:regular r:id="rId58"/>
      <p:bold r:id="rId59"/>
      <p:italic r:id="rId60"/>
      <p:boldItalic r:id="rId61"/>
    </p:embeddedFont>
    <p:embeddedFont>
      <p:font typeface="Open Sans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-regular.fntdata"/><Relationship Id="rId61" Type="http://schemas.openxmlformats.org/officeDocument/2006/relationships/font" Target="fonts/Lato-boldItalic.fntdata"/><Relationship Id="rId20" Type="http://schemas.openxmlformats.org/officeDocument/2006/relationships/slide" Target="slides/slide15.xml"/><Relationship Id="rId64" Type="http://schemas.openxmlformats.org/officeDocument/2006/relationships/font" Target="fonts/OpenSans-italic.fntdata"/><Relationship Id="rId63" Type="http://schemas.openxmlformats.org/officeDocument/2006/relationships/font" Target="fonts/OpenSan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Open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Montserrat-bold.fntdata"/><Relationship Id="rId10" Type="http://schemas.openxmlformats.org/officeDocument/2006/relationships/slide" Target="slides/slide5.xml"/><Relationship Id="rId54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57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56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59" Type="http://schemas.openxmlformats.org/officeDocument/2006/relationships/font" Target="fonts/Lato-bold.fntdata"/><Relationship Id="rId14" Type="http://schemas.openxmlformats.org/officeDocument/2006/relationships/slide" Target="slides/slide9.xml"/><Relationship Id="rId58" Type="http://schemas.openxmlformats.org/officeDocument/2006/relationships/font" Target="fonts/Lat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488a9dde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488a9dde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488a9dde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488a9dde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1e224437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1e224437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1e224437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1e224437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1e224437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91e224437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91e224437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91e224437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91e224437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91e224437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91e224437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91e224437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ce8f1c94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ce8f1c94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ce8f1c94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ce8f1c94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ce8f1c9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ce8f1c9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488a9dde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488a9dde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488a9dde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488a9dde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488a9dde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488a9dde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488a9dde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488a9dde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488a9dde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488a9dde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fed19d0b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8fed19d0b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8fed19d0b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8fed19d0b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8fed19d0b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8fed19d0b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8fed19d0b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8fed19d0b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fed19d0b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fed19d0b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8fed19d0b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8fed19d0b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8fed19d0b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8fed19d0b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8fed19d0b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8fed19d0b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fed19d12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8fed19d12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93044c372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93044c372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91e224437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91e224437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91e224437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91e224437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488a9dde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488a9dde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8fed19d0b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8fed19d0b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91e224437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91e224437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8fed19d12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8fed19d12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fed19d12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fed19d12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8fed19d12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8fed19d12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fed19d12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fed19d12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8fed19d12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8fed19d12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8fed19d12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8fed19d12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8fed19d12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8fed19d12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1e224437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1e224437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91e22443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91e22443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1e224437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91e224437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1e224437b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1e224437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techbeamers.com/python-data-types-learn-basic-advanced/#dictionaries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techbeamers.com/python-data-types-learn-basic-advanced/#boolean" TargetMode="External"/><Relationship Id="rId4" Type="http://schemas.openxmlformats.org/officeDocument/2006/relationships/hyperlink" Target="https://www.techbeamers.com/python-data-types-learn-basic-advanced/#numbers" TargetMode="External"/><Relationship Id="rId9" Type="http://schemas.openxmlformats.org/officeDocument/2006/relationships/hyperlink" Target="https://www.techbeamers.com/python-data-types-learn-basic-advanced/#sets" TargetMode="External"/><Relationship Id="rId5" Type="http://schemas.openxmlformats.org/officeDocument/2006/relationships/hyperlink" Target="https://www.techbeamers.com/python-data-types-learn-basic-advanced/#strings" TargetMode="External"/><Relationship Id="rId6" Type="http://schemas.openxmlformats.org/officeDocument/2006/relationships/hyperlink" Target="https://www.techbeamers.com/python-data-types-learn-basic-advanced/#bytes" TargetMode="External"/><Relationship Id="rId7" Type="http://schemas.openxmlformats.org/officeDocument/2006/relationships/hyperlink" Target="https://www.techbeamers.com/python-data-types-learn-basic-advanced/#lists" TargetMode="External"/><Relationship Id="rId8" Type="http://schemas.openxmlformats.org/officeDocument/2006/relationships/hyperlink" Target="https://www.techbeamers.com/python-data-types-learn-basic-advanced/#tuple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Relationship Id="rId4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gif"/><Relationship Id="rId4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medium.com/@omairaasim/machine-learning-project-1-predict-salary-using-simple-linear-regression-d83c498d4e05?source=your_stories_page---------------------------" TargetMode="External"/><Relationship Id="rId4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Relationship Id="rId4" Type="http://schemas.openxmlformats.org/officeDocument/2006/relationships/image" Target="../media/image38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Relationship Id="rId4" Type="http://schemas.openxmlformats.org/officeDocument/2006/relationships/image" Target="../media/image4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481100" y="1998850"/>
            <a:ext cx="5386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50" y="351325"/>
            <a:ext cx="8766751" cy="45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925" y="576200"/>
            <a:ext cx="6832075" cy="38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Unsupervised Learning- </a:t>
            </a:r>
            <a:r>
              <a:rPr lang="en-GB" sz="1200"/>
              <a:t>Unsupervised learning is very much the opposite of supervised learning. It features no labels. Instead, our algorithm would be fed a lot of data and given the tools to understand the properties of the data.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Itcan learn to group, cluster, and/or organize the data in a way such that a human (or other intelligent algorithm) can come in and make sense of the newly organized data.</a:t>
            </a:r>
            <a:endParaRPr sz="1200"/>
          </a:p>
        </p:txBody>
      </p:sp>
      <p:pic>
        <p:nvPicPr>
          <p:cNvPr id="292" name="Google Shape;2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413" y="2150150"/>
            <a:ext cx="6263176" cy="26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Unsupervised Learning- Applications</a:t>
            </a:r>
            <a:endParaRPr/>
          </a:p>
        </p:txBody>
      </p:sp>
      <p:sp>
        <p:nvSpPr>
          <p:cNvPr id="298" name="Google Shape;298;p29"/>
          <p:cNvSpPr txBox="1"/>
          <p:nvPr>
            <p:ph idx="1" type="body"/>
          </p:nvPr>
        </p:nvSpPr>
        <p:spPr>
          <a:xfrm>
            <a:off x="1297500" y="1220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Recommender Systems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Buying Habits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Grouping User Logs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29"/>
          <p:cNvSpPr txBox="1"/>
          <p:nvPr/>
        </p:nvSpPr>
        <p:spPr>
          <a:xfrm>
            <a:off x="1057150" y="2571750"/>
            <a:ext cx="63048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Learning- Types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29"/>
          <p:cNvSpPr txBox="1"/>
          <p:nvPr/>
        </p:nvSpPr>
        <p:spPr>
          <a:xfrm>
            <a:off x="1189825" y="3346375"/>
            <a:ext cx="63048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 has been split up majorly into 2 types: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Clustering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Association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25" y="2334375"/>
            <a:ext cx="3684991" cy="248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7325" y="2253829"/>
            <a:ext cx="4154275" cy="2480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6725" y="0"/>
            <a:ext cx="3070025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/>
              <a:t>Difference </a:t>
            </a:r>
            <a:endParaRPr b="1" sz="3400"/>
          </a:p>
        </p:txBody>
      </p:sp>
      <p:pic>
        <p:nvPicPr>
          <p:cNvPr id="313" name="Google Shape;3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950" y="1375725"/>
            <a:ext cx="7419975" cy="29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/>
          <p:nvPr>
            <p:ph type="title"/>
          </p:nvPr>
        </p:nvSpPr>
        <p:spPr>
          <a:xfrm>
            <a:off x="658725" y="344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ML type ?</a:t>
            </a:r>
            <a:endParaRPr/>
          </a:p>
        </p:txBody>
      </p:sp>
      <p:pic>
        <p:nvPicPr>
          <p:cNvPr id="319" name="Google Shape;3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725" y="1307850"/>
            <a:ext cx="31242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6550" y="238250"/>
            <a:ext cx="4470975" cy="287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3200" y="3181400"/>
            <a:ext cx="3854325" cy="18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Reinforcement Learning</a:t>
            </a:r>
            <a:endParaRPr/>
          </a:p>
        </p:txBody>
      </p:sp>
      <p:sp>
        <p:nvSpPr>
          <p:cNvPr id="327" name="Google Shape;327;p33"/>
          <p:cNvSpPr txBox="1"/>
          <p:nvPr>
            <p:ph idx="1" type="body"/>
          </p:nvPr>
        </p:nvSpPr>
        <p:spPr>
          <a:xfrm>
            <a:off x="1297500" y="1412925"/>
            <a:ext cx="7038900" cy="30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Reinforcement learning is fairly different when compared to supervised and unsupervised learning.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I prefer to look at reinforcement learning as learning from mistakes. Place a reinforcement learning algorithm into any environment and it will make a lot of mistakes in the beginning.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We can reinforce our algorithm to prefer good behaviors over bad ones. Over time, our learning algorithm learns to make less mistakes than it used to.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7465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25" y="338300"/>
            <a:ext cx="8839200" cy="42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550" y="375500"/>
            <a:ext cx="8387025" cy="42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50" y="139438"/>
            <a:ext cx="8417900" cy="486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850" y="152400"/>
            <a:ext cx="738314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one is the Application of Clustering ?</a:t>
            </a:r>
            <a:endParaRPr/>
          </a:p>
        </p:txBody>
      </p:sp>
      <p:sp>
        <p:nvSpPr>
          <p:cNvPr id="353" name="Google Shape;353;p38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54" name="Google Shape;354;p38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FFFFFF"/>
                </a:solidFill>
              </a:rPr>
              <a:t>Fraud Detection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55" name="Google Shape;355;p38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56" name="Google Shape;356;p38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FFFFFF"/>
                </a:solidFill>
              </a:rPr>
              <a:t>Real Time Decisions 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57" name="Google Shape;357;p38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58" name="Google Shape;358;p38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FFFFFF"/>
                </a:solidFill>
              </a:rPr>
              <a:t>User Segmentation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If  a company's sales have increased steadily every month for the past few years, by conducting which analysis on the sales data with monthly sales, the company could forecast sales in future months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3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365" name="Google Shape;365;p39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Linear Regression Algorithm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66" name="Google Shape;366;p3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367" name="Google Shape;367;p39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K means Algorithm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68" name="Google Shape;368;p3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369" name="Google Shape;369;p39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Naive</a:t>
            </a:r>
            <a:r>
              <a:rPr lang="en-GB" sz="1600">
                <a:solidFill>
                  <a:srgbClr val="FFFFFF"/>
                </a:solidFill>
              </a:rPr>
              <a:t> Bayes </a:t>
            </a:r>
            <a:r>
              <a:rPr lang="en-GB" sz="1600"/>
              <a:t>Algorithm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type of Algorithm can be used to classify its a Cat or Dog ??</a:t>
            </a:r>
            <a:endParaRPr/>
          </a:p>
        </p:txBody>
      </p:sp>
      <p:pic>
        <p:nvPicPr>
          <p:cNvPr id="375" name="Google Shape;37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00" y="1485050"/>
            <a:ext cx="8813601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25" y="1433450"/>
            <a:ext cx="7616950" cy="35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1"/>
          <p:cNvSpPr txBox="1"/>
          <p:nvPr>
            <p:ph type="title"/>
          </p:nvPr>
        </p:nvSpPr>
        <p:spPr>
          <a:xfrm>
            <a:off x="777525" y="1407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How we see a Cat but How computer sees a Cat .. Oh its complex  Right ??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Networks</a:t>
            </a:r>
            <a:endParaRPr/>
          </a:p>
        </p:txBody>
      </p:sp>
      <p:pic>
        <p:nvPicPr>
          <p:cNvPr id="387" name="Google Shape;387;p42"/>
          <p:cNvPicPr preferRelativeResize="0"/>
          <p:nvPr/>
        </p:nvPicPr>
        <p:blipFill rotWithShape="1">
          <a:blip r:embed="rId3">
            <a:alphaModFix/>
          </a:blip>
          <a:srcRect b="0" l="11755" r="15049" t="0"/>
          <a:stretch/>
        </p:blipFill>
        <p:spPr>
          <a:xfrm>
            <a:off x="1297500" y="1020175"/>
            <a:ext cx="6642600" cy="40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3"/>
          <p:cNvSpPr txBox="1"/>
          <p:nvPr>
            <p:ph type="title"/>
          </p:nvPr>
        </p:nvSpPr>
        <p:spPr>
          <a:xfrm>
            <a:off x="758875" y="393750"/>
            <a:ext cx="75204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Vs Deep Learning</a:t>
            </a:r>
            <a:endParaRPr/>
          </a:p>
        </p:txBody>
      </p:sp>
      <p:pic>
        <p:nvPicPr>
          <p:cNvPr id="393" name="Google Shape;3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550" y="1465250"/>
            <a:ext cx="7405724" cy="32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626" y="995600"/>
            <a:ext cx="7141100" cy="341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5"/>
          <p:cNvSpPr txBox="1"/>
          <p:nvPr/>
        </p:nvSpPr>
        <p:spPr>
          <a:xfrm>
            <a:off x="1250750" y="899400"/>
            <a:ext cx="6675300" cy="3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3A3A3A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What is Python?</a:t>
            </a:r>
            <a:endParaRPr b="1" sz="1350">
              <a:solidFill>
                <a:srgbClr val="3A3A3A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500">
                <a:highlight>
                  <a:srgbClr val="FFFFFF"/>
                </a:highlight>
              </a:rPr>
              <a:t>Python is a general-purpose interpreted, interactive, object-oriented, and high-level programming language. </a:t>
            </a:r>
            <a:endParaRPr sz="15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22222"/>
                </a:solidFill>
                <a:highlight>
                  <a:srgbClr val="FFFFFF"/>
                </a:highlight>
              </a:rPr>
              <a:t>Python is an easy to learn, powerful programming language. It has efficient high-level data structures and a simple but effective approach to object-oriented programming. </a:t>
            </a:r>
            <a:endParaRPr sz="1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22222"/>
                </a:solidFill>
                <a:highlight>
                  <a:srgbClr val="FFFFFF"/>
                </a:highlight>
              </a:rPr>
              <a:t>Python’s elegant syntax and dynamic typing, together with its interpreted nature, make it an ideal language for scripting and rapid application development in many areas on most platforms.</a:t>
            </a:r>
            <a:endParaRPr sz="15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25" y="210800"/>
            <a:ext cx="8277401" cy="47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6"/>
          <p:cNvSpPr txBox="1"/>
          <p:nvPr/>
        </p:nvSpPr>
        <p:spPr>
          <a:xfrm>
            <a:off x="1250750" y="899400"/>
            <a:ext cx="6675300" cy="3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3A3A3A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What is the main use of Python?</a:t>
            </a:r>
            <a:endParaRPr sz="2700">
              <a:solidFill>
                <a:srgbClr val="3A3A3A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A3A3A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1- Desktop applications (GUI based)</a:t>
            </a:r>
            <a:endParaRPr sz="1600">
              <a:solidFill>
                <a:srgbClr val="3A3A3A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A3A3A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2–  Web applications</a:t>
            </a:r>
            <a:endParaRPr sz="1600">
              <a:solidFill>
                <a:srgbClr val="3A3A3A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A3A3A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3– Gaming applications</a:t>
            </a:r>
            <a:endParaRPr sz="1600">
              <a:solidFill>
                <a:srgbClr val="3A3A3A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A3A3A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4– Software development purposes</a:t>
            </a:r>
            <a:endParaRPr sz="1600">
              <a:solidFill>
                <a:srgbClr val="3A3A3A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A3A3A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5–  Machine learning(ML) along with Artificial intelligence(AI).</a:t>
            </a:r>
            <a:endParaRPr sz="1600">
              <a:solidFill>
                <a:srgbClr val="3A3A3A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-GB" sz="1600">
                <a:solidFill>
                  <a:srgbClr val="3A3A3A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6–  Data analysis and Data Visualization</a:t>
            </a:r>
            <a:endParaRPr sz="1600">
              <a:solidFill>
                <a:srgbClr val="3A3A3A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7"/>
          <p:cNvSpPr txBox="1"/>
          <p:nvPr/>
        </p:nvSpPr>
        <p:spPr>
          <a:xfrm>
            <a:off x="1250750" y="899400"/>
            <a:ext cx="6675300" cy="3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3A3A3A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Advantages of using Python</a:t>
            </a:r>
            <a:endParaRPr sz="2700">
              <a:solidFill>
                <a:srgbClr val="3A3A3A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500"/>
              <a:buChar char="➔"/>
            </a:pPr>
            <a:r>
              <a:rPr b="1" lang="en-GB" sz="1350">
                <a:solidFill>
                  <a:srgbClr val="3A3A3A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GB" sz="1500">
                <a:solidFill>
                  <a:srgbClr val="222222"/>
                </a:solidFill>
                <a:highlight>
                  <a:srgbClr val="FFFFFF"/>
                </a:highlight>
              </a:rPr>
              <a:t>- Open Source</a:t>
            </a:r>
            <a:endParaRPr sz="1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Char char="➔"/>
            </a:pPr>
            <a:r>
              <a:rPr lang="en-GB" sz="1500">
                <a:solidFill>
                  <a:srgbClr val="222222"/>
                </a:solidFill>
                <a:highlight>
                  <a:srgbClr val="FFFFFF"/>
                </a:highlight>
              </a:rPr>
              <a:t>2- Ease to Learn</a:t>
            </a:r>
            <a:endParaRPr sz="1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Char char="➔"/>
            </a:pPr>
            <a:r>
              <a:rPr lang="en-GB" sz="1500">
                <a:solidFill>
                  <a:srgbClr val="222222"/>
                </a:solidFill>
                <a:highlight>
                  <a:srgbClr val="FFFFFF"/>
                </a:highlight>
              </a:rPr>
              <a:t>3- Compatible with many third party libraries.</a:t>
            </a:r>
            <a:endParaRPr sz="1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Char char="➔"/>
            </a:pPr>
            <a:r>
              <a:rPr lang="en-GB" sz="1500">
                <a:solidFill>
                  <a:srgbClr val="222222"/>
                </a:solidFill>
                <a:highlight>
                  <a:srgbClr val="FFFFFF"/>
                </a:highlight>
              </a:rPr>
              <a:t>4- Less coding involved</a:t>
            </a:r>
            <a:endParaRPr sz="1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Char char="➔"/>
            </a:pPr>
            <a:r>
              <a:rPr lang="en-GB" sz="1500">
                <a:solidFill>
                  <a:srgbClr val="222222"/>
                </a:solidFill>
                <a:highlight>
                  <a:srgbClr val="FFFFFF"/>
                </a:highlight>
              </a:rPr>
              <a:t>5- Python for Everyone</a:t>
            </a:r>
            <a:endParaRPr sz="1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Char char="➔"/>
            </a:pPr>
            <a:r>
              <a:rPr lang="en-GB" sz="1500">
                <a:solidFill>
                  <a:srgbClr val="222222"/>
                </a:solidFill>
                <a:highlight>
                  <a:srgbClr val="FFFFFF"/>
                </a:highlight>
              </a:rPr>
              <a:t>6-Increase Productivity</a:t>
            </a:r>
            <a:endParaRPr sz="1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Char char="➔"/>
            </a:pPr>
            <a:r>
              <a:rPr lang="en-GB" sz="1500">
                <a:solidFill>
                  <a:srgbClr val="222222"/>
                </a:solidFill>
                <a:highlight>
                  <a:srgbClr val="FFFFFF"/>
                </a:highlight>
              </a:rPr>
              <a:t>7- Friendly Data Structures</a:t>
            </a:r>
            <a:endParaRPr sz="1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Char char="➔"/>
            </a:pPr>
            <a:r>
              <a:rPr lang="en-GB" sz="1500">
                <a:solidFill>
                  <a:srgbClr val="222222"/>
                </a:solidFill>
                <a:highlight>
                  <a:srgbClr val="FFFFFF"/>
                </a:highlight>
              </a:rPr>
              <a:t>8- Easy Integration with other languages</a:t>
            </a:r>
            <a:endParaRPr sz="1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Char char="➔"/>
            </a:pPr>
            <a:r>
              <a:rPr lang="en-GB" sz="1500">
                <a:solidFill>
                  <a:srgbClr val="222222"/>
                </a:solidFill>
                <a:highlight>
                  <a:srgbClr val="FFFFFF"/>
                </a:highlight>
              </a:rPr>
              <a:t>9- Portability</a:t>
            </a:r>
            <a:endParaRPr sz="15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"/>
          <p:cNvSpPr txBox="1"/>
          <p:nvPr>
            <p:ph type="title"/>
          </p:nvPr>
        </p:nvSpPr>
        <p:spPr>
          <a:xfrm>
            <a:off x="1185075" y="744875"/>
            <a:ext cx="3036300" cy="23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3A3A3A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Why Learn Python?</a:t>
            </a:r>
            <a:endParaRPr sz="2700">
              <a:solidFill>
                <a:srgbClr val="3A3A3A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3A3A3A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This is one of the best programming languages. it is a very simple and user-friendly open source programming language so it is being used widely by software engineers, Freshers, Data scientists.</a:t>
            </a:r>
            <a:endParaRPr sz="1200">
              <a:solidFill>
                <a:srgbClr val="3A3A3A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3A3A3A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9" name="Google Shape;419;p48"/>
          <p:cNvSpPr txBox="1"/>
          <p:nvPr>
            <p:ph idx="1" type="subTitle"/>
          </p:nvPr>
        </p:nvSpPr>
        <p:spPr>
          <a:xfrm>
            <a:off x="1128850" y="3341250"/>
            <a:ext cx="3269700" cy="11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3A3A3A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Python developers are in very much demand because of the growth of Machine learning(ML) and the Artificial Intelligence(AI) sector where it is used heavily.</a:t>
            </a:r>
            <a:endParaRPr/>
          </a:p>
        </p:txBody>
      </p:sp>
      <p:sp>
        <p:nvSpPr>
          <p:cNvPr id="420" name="Google Shape;420;p48"/>
          <p:cNvSpPr txBox="1"/>
          <p:nvPr>
            <p:ph idx="2" type="body"/>
          </p:nvPr>
        </p:nvSpPr>
        <p:spPr>
          <a:xfrm>
            <a:off x="4572000" y="417750"/>
            <a:ext cx="3676800" cy="3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3A3A3A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Which companies are using python?</a:t>
            </a:r>
            <a:endParaRPr sz="2700">
              <a:solidFill>
                <a:srgbClr val="3A3A3A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4325" lvl="0" marL="457200" rtl="0" algn="l">
              <a:spcBef>
                <a:spcPts val="1500"/>
              </a:spcBef>
              <a:spcAft>
                <a:spcPts val="0"/>
              </a:spcAft>
              <a:buClr>
                <a:srgbClr val="3A3A3A"/>
              </a:buClr>
              <a:buSzPts val="1350"/>
              <a:buFont typeface="Times New Roman"/>
              <a:buChar char="●"/>
            </a:pPr>
            <a:r>
              <a:rPr lang="en-GB" sz="1350">
                <a:solidFill>
                  <a:srgbClr val="3A3A3A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Google</a:t>
            </a:r>
            <a:endParaRPr sz="1350">
              <a:solidFill>
                <a:srgbClr val="3A3A3A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350"/>
              <a:buFont typeface="Times New Roman"/>
              <a:buChar char="●"/>
            </a:pPr>
            <a:r>
              <a:rPr lang="en-GB" sz="1350">
                <a:solidFill>
                  <a:srgbClr val="3A3A3A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Facebook</a:t>
            </a:r>
            <a:endParaRPr sz="1350">
              <a:solidFill>
                <a:srgbClr val="3A3A3A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350"/>
              <a:buFont typeface="Times New Roman"/>
              <a:buChar char="●"/>
            </a:pPr>
            <a:r>
              <a:rPr lang="en-GB" sz="1350">
                <a:solidFill>
                  <a:srgbClr val="3A3A3A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Netflix</a:t>
            </a:r>
            <a:endParaRPr sz="1350">
              <a:solidFill>
                <a:srgbClr val="3A3A3A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350"/>
              <a:buFont typeface="Times New Roman"/>
              <a:buChar char="●"/>
            </a:pPr>
            <a:r>
              <a:rPr lang="en-GB" sz="1350">
                <a:solidFill>
                  <a:srgbClr val="3A3A3A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Uber</a:t>
            </a:r>
            <a:endParaRPr sz="1350">
              <a:solidFill>
                <a:srgbClr val="3A3A3A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350"/>
              <a:buFont typeface="Times New Roman"/>
              <a:buChar char="●"/>
            </a:pPr>
            <a:r>
              <a:rPr lang="en-GB" sz="1350">
                <a:solidFill>
                  <a:srgbClr val="3A3A3A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Instagram</a:t>
            </a:r>
            <a:endParaRPr sz="1350">
              <a:solidFill>
                <a:srgbClr val="3A3A3A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350"/>
              <a:buFont typeface="Times New Roman"/>
              <a:buChar char="●"/>
            </a:pPr>
            <a:r>
              <a:rPr lang="en-GB" sz="1350">
                <a:solidFill>
                  <a:srgbClr val="3A3A3A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Spotify</a:t>
            </a:r>
            <a:endParaRPr sz="1350">
              <a:solidFill>
                <a:srgbClr val="3A3A3A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350"/>
              <a:buFont typeface="Times New Roman"/>
              <a:buChar char="●"/>
            </a:pPr>
            <a:r>
              <a:rPr lang="en-GB" sz="1350">
                <a:solidFill>
                  <a:srgbClr val="3A3A3A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Quora</a:t>
            </a:r>
            <a:endParaRPr sz="1350">
              <a:solidFill>
                <a:srgbClr val="3A3A3A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350"/>
              <a:buFont typeface="Times New Roman"/>
              <a:buChar char="●"/>
            </a:pPr>
            <a:r>
              <a:rPr lang="en-GB" sz="1350">
                <a:solidFill>
                  <a:srgbClr val="3A3A3A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Dropbox</a:t>
            </a:r>
            <a:endParaRPr sz="1350">
              <a:solidFill>
                <a:srgbClr val="3A3A3A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350"/>
              <a:buFont typeface="Times New Roman"/>
              <a:buChar char="●"/>
            </a:pPr>
            <a:r>
              <a:rPr lang="en-GB" sz="1350">
                <a:solidFill>
                  <a:srgbClr val="3A3A3A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Reddit</a:t>
            </a:r>
            <a:endParaRPr sz="1350">
              <a:solidFill>
                <a:srgbClr val="3A3A3A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350"/>
              <a:buFont typeface="Times New Roman"/>
              <a:buChar char="●"/>
            </a:pPr>
            <a:r>
              <a:rPr lang="en-GB" sz="1350">
                <a:solidFill>
                  <a:srgbClr val="3A3A3A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YouTube</a:t>
            </a:r>
            <a:endParaRPr sz="1350">
              <a:solidFill>
                <a:srgbClr val="3A3A3A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350"/>
              <a:buFont typeface="Times New Roman"/>
              <a:buChar char="●"/>
            </a:pPr>
            <a:r>
              <a:rPr lang="en-GB" sz="1350">
                <a:solidFill>
                  <a:srgbClr val="3A3A3A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Amazon</a:t>
            </a:r>
            <a:endParaRPr sz="1350">
              <a:solidFill>
                <a:srgbClr val="3A3A3A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37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3A3A3A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9"/>
          <p:cNvSpPr txBox="1"/>
          <p:nvPr>
            <p:ph type="title"/>
          </p:nvPr>
        </p:nvSpPr>
        <p:spPr>
          <a:xfrm>
            <a:off x="10525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Data Types in Python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426" name="Google Shape;426;p4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Below is the list of important data types that are commonly used in Python. We’ll discuss each of them with examples.</a:t>
            </a:r>
            <a:endParaRPr sz="1150">
              <a:solidFill>
                <a:srgbClr val="4D4D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625" lvl="0" marL="647700" rtl="0" algn="l">
              <a:spcBef>
                <a:spcPts val="2200"/>
              </a:spcBef>
              <a:spcAft>
                <a:spcPts val="0"/>
              </a:spcAft>
              <a:buClr>
                <a:srgbClr val="4D4D4D"/>
              </a:buClr>
              <a:buSzPts val="1150"/>
              <a:buFont typeface="Arial"/>
              <a:buAutoNum type="arabicPeriod"/>
            </a:pPr>
            <a:r>
              <a:rPr lang="en-GB" sz="1150">
                <a:solidFill>
                  <a:srgbClr val="333333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Booleans</a:t>
            </a:r>
            <a:endParaRPr sz="11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625" lvl="0" marL="6477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150"/>
              <a:buFont typeface="Arial"/>
              <a:buAutoNum type="arabicPeriod"/>
            </a:pPr>
            <a:r>
              <a:rPr lang="en-GB" sz="1150">
                <a:solidFill>
                  <a:srgbClr val="333333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Numbers</a:t>
            </a:r>
            <a:endParaRPr sz="11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625" lvl="0" marL="6477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150"/>
              <a:buFont typeface="Arial"/>
              <a:buAutoNum type="arabicPeriod"/>
            </a:pPr>
            <a:r>
              <a:rPr lang="en-GB" sz="1150">
                <a:solidFill>
                  <a:srgbClr val="333333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Strings</a:t>
            </a:r>
            <a:endParaRPr sz="11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625" lvl="0" marL="6477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150"/>
              <a:buFont typeface="Arial"/>
              <a:buAutoNum type="arabicPeriod"/>
            </a:pPr>
            <a:r>
              <a:rPr lang="en-GB" sz="1150">
                <a:solidFill>
                  <a:srgbClr val="333333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Bytes</a:t>
            </a:r>
            <a:endParaRPr sz="11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625" lvl="0" marL="6477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150"/>
              <a:buFont typeface="Arial"/>
              <a:buAutoNum type="arabicPeriod"/>
            </a:pPr>
            <a:r>
              <a:rPr lang="en-GB" sz="1150">
                <a:solidFill>
                  <a:srgbClr val="333333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Lists</a:t>
            </a:r>
            <a:endParaRPr sz="11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625" lvl="0" marL="6477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150"/>
              <a:buFont typeface="Arial"/>
              <a:buAutoNum type="arabicPeriod"/>
            </a:pPr>
            <a:r>
              <a:rPr lang="en-GB" sz="1150">
                <a:solidFill>
                  <a:srgbClr val="333333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Tuples</a:t>
            </a:r>
            <a:endParaRPr sz="11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625" lvl="0" marL="6477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150"/>
              <a:buFont typeface="Arial"/>
              <a:buAutoNum type="arabicPeriod"/>
            </a:pPr>
            <a:r>
              <a:rPr lang="en-GB" sz="1150">
                <a:solidFill>
                  <a:srgbClr val="333333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Sets</a:t>
            </a:r>
            <a:endParaRPr sz="11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625" lvl="0" marL="6477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150"/>
              <a:buFont typeface="Arial"/>
              <a:buAutoNum type="arabicPeriod"/>
            </a:pPr>
            <a:r>
              <a:rPr lang="en-GB" sz="1150">
                <a:solidFill>
                  <a:srgbClr val="333333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Dictionaries</a:t>
            </a:r>
            <a:endParaRPr sz="11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325" y="415188"/>
            <a:ext cx="8230025" cy="431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1"/>
          <p:cNvSpPr txBox="1"/>
          <p:nvPr>
            <p:ph idx="1" type="body"/>
          </p:nvPr>
        </p:nvSpPr>
        <p:spPr>
          <a:xfrm>
            <a:off x="371825" y="260275"/>
            <a:ext cx="8613900" cy="451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Lists: </a:t>
            </a:r>
            <a:r>
              <a:rPr lang="en-GB" sz="1150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is a collection of items of varied data types. For example, a list object can store the files in a folder, or the employee data in a company etc.</a:t>
            </a:r>
            <a:endParaRPr sz="1150">
              <a:solidFill>
                <a:srgbClr val="4D4D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4D4D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Tuples: </a:t>
            </a:r>
            <a:r>
              <a:rPr lang="en-GB" sz="1150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tuple is a heterogeneous collection of Python objects separated by commas. It means objects of different data types can co-exist in a tuple.</a:t>
            </a:r>
            <a:endParaRPr sz="1150">
              <a:solidFill>
                <a:srgbClr val="4D4D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4D4D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4D4D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rPr lang="en-GB"/>
              <a:t>fk</a:t>
            </a:r>
            <a:endParaRPr/>
          </a:p>
        </p:txBody>
      </p:sp>
      <p:pic>
        <p:nvPicPr>
          <p:cNvPr id="440" name="Google Shape;4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525" y="962575"/>
            <a:ext cx="6846476" cy="4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400" y="2571738"/>
            <a:ext cx="7410450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2"/>
          <p:cNvSpPr txBox="1"/>
          <p:nvPr>
            <p:ph idx="1" type="body"/>
          </p:nvPr>
        </p:nvSpPr>
        <p:spPr>
          <a:xfrm>
            <a:off x="371825" y="260275"/>
            <a:ext cx="8613900" cy="451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Dictionaries :</a:t>
            </a:r>
            <a:r>
              <a:rPr lang="en-GB" sz="1150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dictionary in Python is an unordered collection of key-value pairs. It’s a built-in mapping type in Python where keys map to values.</a:t>
            </a:r>
            <a:endParaRPr sz="1150">
              <a:solidFill>
                <a:srgbClr val="4D4D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4D4D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4D4D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4D4D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4D4D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4D4D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rPr lang="en-GB"/>
              <a:t>fk</a:t>
            </a:r>
            <a:endParaRPr/>
          </a:p>
        </p:txBody>
      </p:sp>
      <p:pic>
        <p:nvPicPr>
          <p:cNvPr id="448" name="Google Shape;44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75" y="997538"/>
            <a:ext cx="7610475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300" y="2776525"/>
            <a:ext cx="7560324" cy="229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4"/>
          <p:cNvSpPr txBox="1"/>
          <p:nvPr/>
        </p:nvSpPr>
        <p:spPr>
          <a:xfrm>
            <a:off x="2627525" y="2038775"/>
            <a:ext cx="36933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Simple Linear Regression </a:t>
            </a:r>
            <a:endParaRPr b="1" sz="2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00" y="2712275"/>
            <a:ext cx="3884825" cy="23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4788"/>
            <a:ext cx="4331025" cy="216551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7" name="Google Shape;46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598" y="-6662"/>
            <a:ext cx="2845075" cy="25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9950" y="2571750"/>
            <a:ext cx="3884825" cy="2266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56625"/>
            <a:ext cx="8991600" cy="503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6"/>
          <p:cNvSpPr txBox="1"/>
          <p:nvPr>
            <p:ph idx="1" type="body"/>
          </p:nvPr>
        </p:nvSpPr>
        <p:spPr>
          <a:xfrm>
            <a:off x="1052550" y="290975"/>
            <a:ext cx="7038900" cy="11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3"/>
              </a:rPr>
              <a:t>Predict Salary using Simple Linear and Polynomial Regression</a:t>
            </a:r>
            <a:endParaRPr sz="2200">
              <a:solidFill>
                <a:schemeClr val="hlink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hlink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75" name="Google Shape;47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199" y="1574624"/>
            <a:ext cx="6451601" cy="30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4800">
                <a:solidFill>
                  <a:srgbClr val="000000"/>
                </a:solidFill>
              </a:rPr>
              <a:t>Lets Code</a:t>
            </a:r>
            <a:r>
              <a:rPr b="1" lang="en-GB"/>
              <a:t>s 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"/>
          <p:cNvSpPr txBox="1"/>
          <p:nvPr>
            <p:ph type="title"/>
          </p:nvPr>
        </p:nvSpPr>
        <p:spPr>
          <a:xfrm>
            <a:off x="1339650" y="1869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Classification Problem</a:t>
            </a:r>
            <a:endParaRPr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3" name="Google Shape;49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000" y="417400"/>
            <a:ext cx="5369475" cy="43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" y="1250750"/>
            <a:ext cx="373645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01" name="Google Shape;50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980" y="0"/>
            <a:ext cx="61300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6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08" name="Google Shape;50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352425"/>
            <a:ext cx="6667500" cy="4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6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688" y="314325"/>
            <a:ext cx="6829425" cy="48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6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22" name="Google Shape;52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00" y="1403125"/>
            <a:ext cx="3866200" cy="3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93850"/>
            <a:ext cx="4123549" cy="32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4800">
                <a:solidFill>
                  <a:srgbClr val="000000"/>
                </a:solidFill>
              </a:rPr>
              <a:t>Lets Code</a:t>
            </a:r>
            <a:r>
              <a:rPr b="1" lang="en-GB"/>
              <a:t>s 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Supervised Learning : </a:t>
            </a:r>
            <a:r>
              <a:rPr lang="en-GB" sz="1400"/>
              <a:t>Common Applications</a:t>
            </a:r>
            <a:endParaRPr sz="1400"/>
          </a:p>
        </p:txBody>
      </p:sp>
      <p:sp>
        <p:nvSpPr>
          <p:cNvPr id="249" name="Google Shape;249;p21"/>
          <p:cNvSpPr txBox="1"/>
          <p:nvPr/>
        </p:nvSpPr>
        <p:spPr>
          <a:xfrm>
            <a:off x="731250" y="1180475"/>
            <a:ext cx="44124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Advertisement Popularity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Spam Classification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Face Recognition</a:t>
            </a:r>
            <a:b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0" name="Google Shape;2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750" y="2471275"/>
            <a:ext cx="5564962" cy="25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Supervised Learning : </a:t>
            </a:r>
            <a:r>
              <a:rPr lang="en-GB" sz="1400"/>
              <a:t>Itis the first type of machine learning, in which labelled data used to train the algorithms.</a:t>
            </a:r>
            <a:endParaRPr sz="1400"/>
          </a:p>
        </p:txBody>
      </p:sp>
      <p:pic>
        <p:nvPicPr>
          <p:cNvPr id="256" name="Google Shape;2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00" y="1561650"/>
            <a:ext cx="4313800" cy="28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625" y="1561651"/>
            <a:ext cx="4171401" cy="28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 txBox="1"/>
          <p:nvPr>
            <p:ph type="title"/>
          </p:nvPr>
        </p:nvSpPr>
        <p:spPr>
          <a:xfrm>
            <a:off x="1297500" y="393750"/>
            <a:ext cx="70389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4A4A4A"/>
                </a:solidFill>
                <a:latin typeface="Open Sans"/>
                <a:ea typeface="Open Sans"/>
                <a:cs typeface="Open Sans"/>
                <a:sym typeface="Open Sans"/>
              </a:rPr>
              <a:t>Types of Supervised Learning</a:t>
            </a:r>
            <a:endParaRPr b="1" sz="1700">
              <a:solidFill>
                <a:srgbClr val="4A4A4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7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3"/>
          <p:cNvSpPr txBox="1"/>
          <p:nvPr/>
        </p:nvSpPr>
        <p:spPr>
          <a:xfrm>
            <a:off x="815100" y="1264800"/>
            <a:ext cx="7223400" cy="3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A4A4A"/>
                </a:solidFill>
                <a:latin typeface="Open Sans"/>
                <a:ea typeface="Open Sans"/>
                <a:cs typeface="Open Sans"/>
                <a:sym typeface="Open Sans"/>
              </a:rPr>
              <a:t>Supervised Learning has been broadly classified into 2 types.</a:t>
            </a:r>
            <a:endParaRPr sz="1200">
              <a:solidFill>
                <a:srgbClr val="4A4A4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Clr>
                <a:srgbClr val="4A4A4A"/>
              </a:buClr>
              <a:buSzPts val="1200"/>
              <a:buFont typeface="Open Sans"/>
              <a:buChar char="●"/>
            </a:pPr>
            <a:r>
              <a:rPr lang="en-GB" sz="1200">
                <a:solidFill>
                  <a:srgbClr val="4A4A4A"/>
                </a:solidFill>
                <a:latin typeface="Open Sans"/>
                <a:ea typeface="Open Sans"/>
                <a:cs typeface="Open Sans"/>
                <a:sym typeface="Open Sans"/>
              </a:rPr>
              <a:t>Regression</a:t>
            </a:r>
            <a:endParaRPr sz="1200">
              <a:solidFill>
                <a:srgbClr val="4A4A4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200"/>
              <a:buFont typeface="Open Sans"/>
              <a:buChar char="●"/>
            </a:pPr>
            <a:r>
              <a:rPr lang="en-GB" sz="1200">
                <a:solidFill>
                  <a:srgbClr val="4A4A4A"/>
                </a:solidFill>
                <a:latin typeface="Open Sans"/>
                <a:ea typeface="Open Sans"/>
                <a:cs typeface="Open Sans"/>
                <a:sym typeface="Open Sans"/>
              </a:rPr>
              <a:t>Classification</a:t>
            </a:r>
            <a:endParaRPr sz="1200">
              <a:solidFill>
                <a:srgbClr val="4A4A4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A4A4A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Regression is the kind of Supervised Learning that learns from the Labelled Datasets and is then able to predict a continuous-valued output for the new data given to the algorithm. It is used whenever the output required is a number such as money or height etc. Some popular Supervised Learning algorithms are discussed below:</a:t>
            </a:r>
            <a:br>
              <a:rPr lang="en-GB" sz="1200">
                <a:solidFill>
                  <a:srgbClr val="4A4A4A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br>
              <a:rPr lang="en-GB" sz="1200">
                <a:solidFill>
                  <a:srgbClr val="4A4A4A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1200">
                <a:solidFill>
                  <a:srgbClr val="4A4A4A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Classification, on the other hand, is the kind of learning where the algorithm needs to map the new data that is obtained to any one of the 2 classes that we have in our dataset. The classes need to be mapped to either 1 or 0 which in real-life translated to ‘Yes’ or ‘No’, ‘Rains’ or ‘Does Not Rain’ and so forth.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4" name="Google Shape;2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125" y="506850"/>
            <a:ext cx="3203750" cy="17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00" y="140525"/>
            <a:ext cx="8754601" cy="29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03375"/>
            <a:ext cx="4822709" cy="16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7275" y="3303375"/>
            <a:ext cx="3737850" cy="16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00" y="309175"/>
            <a:ext cx="8092824" cy="452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